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336" y="-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1228596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1966209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3649608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4232805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3828023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79496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212141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2280222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258661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2086699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74A06DC-CCA0-485D-91EC-18E955364195}" type="datetimeFigureOut">
              <a:rPr lang="zh-TW" altLang="en-US" smtClean="0"/>
              <a:t>2021/1/28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175791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4A06DC-CCA0-485D-91EC-18E955364195}" type="datetimeFigureOut">
              <a:rPr lang="zh-TW" altLang="en-US" smtClean="0"/>
              <a:t>2021/1/28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16CE2-70B6-4D01-8E97-23B8A73B9CB4}" type="slidenum">
              <a:rPr lang="zh-TW" altLang="en-US" smtClean="0"/>
              <a:t>‹#›</a:t>
            </a:fld>
            <a:endParaRPr lang="zh-TW" altLang="en-US"/>
          </a:p>
        </p:txBody>
      </p:sp>
    </p:spTree>
    <p:extLst>
      <p:ext uri="{BB962C8B-B14F-4D97-AF65-F5344CB8AC3E}">
        <p14:creationId xmlns:p14="http://schemas.microsoft.com/office/powerpoint/2010/main" val="3186511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latin typeface="標楷體" panose="03000509000000000000" pitchFamily="65" charset="-120"/>
                <a:ea typeface="標楷體" panose="03000509000000000000" pitchFamily="65" charset="-120"/>
                <a:cs typeface="Adobe Devanagari" pitchFamily="18" charset="0"/>
              </a:rPr>
              <a:t>卷積神經網</a:t>
            </a:r>
            <a:r>
              <a:rPr lang="zh-TW" altLang="en-US" dirty="0" smtClean="0">
                <a:latin typeface="標楷體" panose="03000509000000000000" pitchFamily="65" charset="-120"/>
                <a:ea typeface="標楷體" panose="03000509000000000000" pitchFamily="65" charset="-120"/>
                <a:cs typeface="Adobe Devanagari" pitchFamily="18" charset="0"/>
              </a:rPr>
              <a:t>路</a:t>
            </a:r>
            <a:endParaRPr lang="zh-TW" altLang="en-US" dirty="0">
              <a:latin typeface="標楷體" panose="03000509000000000000" pitchFamily="65" charset="-120"/>
              <a:ea typeface="標楷體" panose="03000509000000000000" pitchFamily="65" charset="-120"/>
              <a:cs typeface="Adobe Devanagari" pitchFamily="18" charset="0"/>
            </a:endParaRPr>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24176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556792"/>
            <a:ext cx="7305539" cy="4896544"/>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未做</a:t>
            </a:r>
            <a:r>
              <a:rPr lang="en-US" altLang="zh-TW" dirty="0" smtClean="0">
                <a:latin typeface="標楷體" panose="03000509000000000000" pitchFamily="65" charset="-120"/>
                <a:ea typeface="標楷體" panose="03000509000000000000" pitchFamily="65" charset="-120"/>
              </a:rPr>
              <a:t>Relu</a:t>
            </a:r>
            <a:r>
              <a:rPr lang="zh-TW" altLang="en-US" dirty="0">
                <a:latin typeface="標楷體" panose="03000509000000000000" pitchFamily="65" charset="-120"/>
                <a:ea typeface="標楷體" panose="03000509000000000000" pitchFamily="65" charset="-120"/>
              </a:rPr>
              <a:t>函數</a:t>
            </a:r>
            <a:endParaRPr lang="zh-TW" altLang="en-US" dirty="0"/>
          </a:p>
        </p:txBody>
      </p:sp>
    </p:spTree>
    <p:extLst>
      <p:ext uri="{BB962C8B-B14F-4D97-AF65-F5344CB8AC3E}">
        <p14:creationId xmlns:p14="http://schemas.microsoft.com/office/powerpoint/2010/main" val="602351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7272808" cy="4969321"/>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做</a:t>
            </a:r>
            <a:r>
              <a:rPr lang="zh-TW" altLang="en-US" dirty="0" smtClean="0">
                <a:latin typeface="標楷體" panose="03000509000000000000" pitchFamily="65" charset="-120"/>
                <a:ea typeface="標楷體" panose="03000509000000000000" pitchFamily="65" charset="-120"/>
              </a:rPr>
              <a:t>了</a:t>
            </a:r>
            <a:r>
              <a:rPr lang="en-US" altLang="zh-TW" dirty="0" smtClean="0">
                <a:latin typeface="標楷體" panose="03000509000000000000" pitchFamily="65" charset="-120"/>
                <a:ea typeface="標楷體" panose="03000509000000000000" pitchFamily="65" charset="-120"/>
              </a:rPr>
              <a:t>Relu</a:t>
            </a:r>
            <a:r>
              <a:rPr lang="zh-TW" altLang="en-US" dirty="0">
                <a:latin typeface="標楷體" panose="03000509000000000000" pitchFamily="65" charset="-120"/>
                <a:ea typeface="標楷體" panose="03000509000000000000" pitchFamily="65" charset="-120"/>
              </a:rPr>
              <a:t>函數</a:t>
            </a:r>
            <a:endParaRPr lang="zh-TW" altLang="en-US" dirty="0"/>
          </a:p>
        </p:txBody>
      </p:sp>
    </p:spTree>
    <p:extLst>
      <p:ext uri="{BB962C8B-B14F-4D97-AF65-F5344CB8AC3E}">
        <p14:creationId xmlns:p14="http://schemas.microsoft.com/office/powerpoint/2010/main" val="498283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其他函數</a:t>
            </a:r>
          </a:p>
        </p:txBody>
      </p:sp>
      <p:pic>
        <p:nvPicPr>
          <p:cNvPr id="819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132856"/>
            <a:ext cx="8743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04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標楷體" panose="03000509000000000000" pitchFamily="65" charset="-120"/>
                <a:ea typeface="標楷體" panose="03000509000000000000" pitchFamily="65" charset="-120"/>
              </a:rPr>
              <a:t>2. Pooling Layer </a:t>
            </a:r>
            <a:r>
              <a:rPr lang="zh-TW" altLang="en-US" dirty="0">
                <a:latin typeface="標楷體" panose="03000509000000000000" pitchFamily="65" charset="-120"/>
                <a:ea typeface="標楷體" panose="03000509000000000000" pitchFamily="65" charset="-120"/>
              </a:rPr>
              <a:t>池化</a:t>
            </a:r>
            <a:r>
              <a:rPr lang="zh-TW" altLang="en-US" dirty="0" smtClean="0">
                <a:latin typeface="標楷體" panose="03000509000000000000" pitchFamily="65" charset="-120"/>
                <a:ea typeface="標楷體" panose="03000509000000000000" pitchFamily="65" charset="-120"/>
              </a:rPr>
              <a:t>層</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在</a:t>
            </a:r>
            <a:r>
              <a:rPr lang="en-US" altLang="zh-TW" dirty="0">
                <a:latin typeface="標楷體" panose="03000509000000000000" pitchFamily="65" charset="-120"/>
                <a:ea typeface="標楷體" panose="03000509000000000000" pitchFamily="65" charset="-120"/>
              </a:rPr>
              <a:t>Pooling Layer</a:t>
            </a:r>
            <a:r>
              <a:rPr lang="zh-TW" altLang="en-US" dirty="0">
                <a:latin typeface="標楷體" panose="03000509000000000000" pitchFamily="65" charset="-120"/>
                <a:ea typeface="標楷體" panose="03000509000000000000" pitchFamily="65" charset="-120"/>
              </a:rPr>
              <a:t>這邊主要是採用</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的概念很簡單只要挑出矩陣當中的最大值就好，</a:t>
            </a:r>
            <a:r>
              <a:rPr lang="en-US" altLang="zh-TW" dirty="0">
                <a:latin typeface="標楷體" panose="03000509000000000000" pitchFamily="65" charset="-120"/>
                <a:ea typeface="標楷體" panose="03000509000000000000" pitchFamily="65" charset="-120"/>
              </a:rPr>
              <a:t>Max Pooling</a:t>
            </a:r>
            <a:r>
              <a:rPr lang="zh-TW" altLang="en-US" dirty="0">
                <a:latin typeface="標楷體" panose="03000509000000000000" pitchFamily="65" charset="-120"/>
                <a:ea typeface="標楷體" panose="03000509000000000000" pitchFamily="65" charset="-120"/>
              </a:rPr>
              <a:t>主要的好處是當圖片整個平移幾個</a:t>
            </a:r>
            <a:r>
              <a:rPr lang="en-US" altLang="zh-TW" dirty="0">
                <a:latin typeface="標楷體" panose="03000509000000000000" pitchFamily="65" charset="-120"/>
                <a:ea typeface="標楷體" panose="03000509000000000000" pitchFamily="65" charset="-120"/>
              </a:rPr>
              <a:t>Pixel</a:t>
            </a:r>
            <a:r>
              <a:rPr lang="zh-TW" altLang="en-US" dirty="0">
                <a:latin typeface="標楷體" panose="03000509000000000000" pitchFamily="65" charset="-120"/>
                <a:ea typeface="標楷體" panose="03000509000000000000" pitchFamily="65" charset="-120"/>
              </a:rPr>
              <a:t>的話對判斷上完全不會造成影響，以及有很好的抗雜訊功能。</a:t>
            </a:r>
          </a:p>
        </p:txBody>
      </p:sp>
    </p:spTree>
    <p:extLst>
      <p:ext uri="{BB962C8B-B14F-4D97-AF65-F5344CB8AC3E}">
        <p14:creationId xmlns:p14="http://schemas.microsoft.com/office/powerpoint/2010/main" val="3182045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latin typeface="標楷體" panose="03000509000000000000" pitchFamily="65" charset="-120"/>
                <a:ea typeface="標楷體" panose="03000509000000000000" pitchFamily="65" charset="-120"/>
              </a:rPr>
              <a:t>Pooling Layer</a:t>
            </a:r>
            <a:endParaRPr lang="zh-TW" altLang="en-US" dirty="0"/>
          </a:p>
        </p:txBody>
      </p:sp>
      <p:pic>
        <p:nvPicPr>
          <p:cNvPr id="9218"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527" y="1556792"/>
            <a:ext cx="6984776" cy="252447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543" y="4097491"/>
            <a:ext cx="6696744" cy="264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1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3. Fully Connected Layer </a:t>
            </a:r>
            <a:r>
              <a:rPr lang="zh-TW" altLang="en-US" dirty="0">
                <a:latin typeface="標楷體" panose="03000509000000000000" pitchFamily="65" charset="-120"/>
                <a:ea typeface="標楷體" panose="03000509000000000000" pitchFamily="65" charset="-120"/>
              </a:rPr>
              <a:t>全連接層</a:t>
            </a:r>
          </a:p>
        </p:txBody>
      </p:sp>
      <p:sp>
        <p:nvSpPr>
          <p:cNvPr id="3" name="內容版面配置區 2"/>
          <p:cNvSpPr>
            <a:spLocks noGrp="1"/>
          </p:cNvSpPr>
          <p:nvPr>
            <p:ph idx="1"/>
          </p:nvPr>
        </p:nvSpPr>
        <p:spPr>
          <a:xfrm>
            <a:off x="457200" y="1600201"/>
            <a:ext cx="8229600" cy="1180728"/>
          </a:xfrm>
        </p:spPr>
        <p:txBody>
          <a:bodyPr/>
          <a:lstStyle/>
          <a:p>
            <a:r>
              <a:rPr lang="zh-TW" altLang="en-US" dirty="0">
                <a:latin typeface="標楷體" panose="03000509000000000000" pitchFamily="65" charset="-120"/>
                <a:ea typeface="標楷體" panose="03000509000000000000" pitchFamily="65" charset="-120"/>
              </a:rPr>
              <a:t>基本上全連接層的部分就是將之前的結果平坦化之後接到最基本的神經網絡了</a:t>
            </a:r>
          </a:p>
        </p:txBody>
      </p:sp>
      <p:pic>
        <p:nvPicPr>
          <p:cNvPr id="10242"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2996952"/>
            <a:ext cx="5904656" cy="315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57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轉成</a:t>
            </a:r>
            <a:r>
              <a:rPr lang="en-US" altLang="zh-TW" dirty="0" smtClean="0">
                <a:latin typeface="標楷體" panose="03000509000000000000" pitchFamily="65" charset="-120"/>
                <a:ea typeface="標楷體" panose="03000509000000000000" pitchFamily="65" charset="-120"/>
              </a:rPr>
              <a:t>NN</a:t>
            </a:r>
            <a:r>
              <a:rPr lang="zh-TW" altLang="en-US" dirty="0" smtClean="0">
                <a:latin typeface="標楷體" panose="03000509000000000000" pitchFamily="65" charset="-120"/>
                <a:ea typeface="標楷體" panose="03000509000000000000" pitchFamily="65" charset="-120"/>
              </a:rPr>
              <a:t>的輸入資料</a:t>
            </a:r>
            <a:endParaRPr lang="zh-TW" altLang="en-US" dirty="0">
              <a:latin typeface="標楷體" panose="03000509000000000000" pitchFamily="65" charset="-120"/>
              <a:ea typeface="標楷體" panose="03000509000000000000" pitchFamily="65" charset="-120"/>
            </a:endParaRPr>
          </a:p>
        </p:txBody>
      </p:sp>
      <p:pic>
        <p:nvPicPr>
          <p:cNvPr id="11266"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2420888"/>
            <a:ext cx="8352928" cy="366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36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全連接</a:t>
            </a:r>
            <a:r>
              <a:rPr lang="en-US" altLang="zh-TW" dirty="0" smtClean="0">
                <a:latin typeface="標楷體" panose="03000509000000000000" pitchFamily="65" charset="-120"/>
                <a:ea typeface="標楷體" panose="03000509000000000000" pitchFamily="65" charset="-120"/>
              </a:rPr>
              <a:t>NN</a:t>
            </a:r>
            <a:endParaRPr lang="zh-TW" altLang="en-US" dirty="0">
              <a:latin typeface="標楷體" panose="03000509000000000000" pitchFamily="65" charset="-120"/>
              <a:ea typeface="標楷體" panose="03000509000000000000" pitchFamily="65" charset="-120"/>
            </a:endParaRPr>
          </a:p>
        </p:txBody>
      </p:sp>
      <p:pic>
        <p:nvPicPr>
          <p:cNvPr id="12290"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4" y="1717644"/>
            <a:ext cx="8654257" cy="475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6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latin typeface="標楷體" panose="03000509000000000000" pitchFamily="65" charset="-120"/>
                <a:ea typeface="標楷體" panose="03000509000000000000" pitchFamily="65" charset="-120"/>
              </a:rPr>
              <a:t>實</a:t>
            </a:r>
            <a:r>
              <a:rPr lang="zh-TW" altLang="en-US" dirty="0" smtClean="0">
                <a:latin typeface="標楷體" panose="03000509000000000000" pitchFamily="65" charset="-120"/>
                <a:ea typeface="標楷體" panose="03000509000000000000" pitchFamily="65" charset="-120"/>
              </a:rPr>
              <a:t>作</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接下來的實作會教大家如何使用</a:t>
            </a:r>
            <a:r>
              <a:rPr lang="en-US" altLang="zh-TW" dirty="0">
                <a:latin typeface="標楷體" panose="03000509000000000000" pitchFamily="65" charset="-120"/>
                <a:ea typeface="標楷體" panose="03000509000000000000" pitchFamily="65" charset="-120"/>
              </a:rPr>
              <a:t>CNN</a:t>
            </a:r>
            <a:r>
              <a:rPr lang="zh-TW" altLang="en-US" dirty="0">
                <a:latin typeface="標楷體" panose="03000509000000000000" pitchFamily="65" charset="-120"/>
                <a:ea typeface="標楷體" panose="03000509000000000000" pitchFamily="65" charset="-120"/>
              </a:rPr>
              <a:t>來達成</a:t>
            </a:r>
            <a:r>
              <a:rPr lang="en-US" altLang="zh-TW" dirty="0">
                <a:latin typeface="標楷體" panose="03000509000000000000" pitchFamily="65" charset="-120"/>
                <a:ea typeface="標楷體" panose="03000509000000000000" pitchFamily="65" charset="-120"/>
              </a:rPr>
              <a:t>99%</a:t>
            </a:r>
            <a:r>
              <a:rPr lang="zh-TW" altLang="en-US" dirty="0">
                <a:latin typeface="標楷體" panose="03000509000000000000" pitchFamily="65" charset="-120"/>
                <a:ea typeface="標楷體" panose="03000509000000000000" pitchFamily="65" charset="-120"/>
              </a:rPr>
              <a:t>正確度的手寫數字辨識，在一開始安裝需要安裝</a:t>
            </a:r>
            <a:r>
              <a:rPr lang="en-US" altLang="zh-TW" dirty="0">
                <a:latin typeface="標楷體" panose="03000509000000000000" pitchFamily="65" charset="-120"/>
                <a:ea typeface="標楷體" panose="03000509000000000000" pitchFamily="65" charset="-120"/>
              </a:rPr>
              <a:t>Tensorflow</a:t>
            </a:r>
            <a:r>
              <a:rPr lang="zh-TW" altLang="en-US" dirty="0">
                <a:latin typeface="標楷體" panose="03000509000000000000" pitchFamily="65" charset="-120"/>
                <a:ea typeface="標楷體" panose="03000509000000000000" pitchFamily="65" charset="-120"/>
              </a:rPr>
              <a:t>以及</a:t>
            </a:r>
            <a:r>
              <a:rPr lang="en-US" altLang="zh-TW" dirty="0">
                <a:latin typeface="標楷體" panose="03000509000000000000" pitchFamily="65" charset="-120"/>
                <a:ea typeface="標楷體" panose="03000509000000000000" pitchFamily="65" charset="-120"/>
              </a:rPr>
              <a:t>Keras</a:t>
            </a:r>
            <a:r>
              <a:rPr lang="zh-TW" altLang="en-US" dirty="0">
                <a:latin typeface="標楷體" panose="03000509000000000000" pitchFamily="65" charset="-120"/>
                <a:ea typeface="標楷體" panose="03000509000000000000" pitchFamily="65" charset="-120"/>
              </a:rPr>
              <a:t>，只需要在你的命令提示字元或是終端機輸入以下的安裝指令就可以了</a:t>
            </a:r>
          </a:p>
        </p:txBody>
      </p:sp>
    </p:spTree>
    <p:extLst>
      <p:ext uri="{BB962C8B-B14F-4D97-AF65-F5344CB8AC3E}">
        <p14:creationId xmlns:p14="http://schemas.microsoft.com/office/powerpoint/2010/main" val="30050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樣本</a:t>
            </a:r>
            <a:endParaRPr lang="zh-TW" altLang="en-US" dirty="0">
              <a:latin typeface="標楷體" panose="03000509000000000000" pitchFamily="65" charset="-120"/>
              <a:ea typeface="標楷體" panose="03000509000000000000" pitchFamily="65" charset="-120"/>
            </a:endParaRPr>
          </a:p>
        </p:txBody>
      </p:sp>
      <p:pic>
        <p:nvPicPr>
          <p:cNvPr id="1331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88840"/>
            <a:ext cx="8534400" cy="420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453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標楷體" panose="03000509000000000000" pitchFamily="65" charset="-120"/>
                <a:ea typeface="標楷體" panose="03000509000000000000" pitchFamily="65" charset="-120"/>
              </a:rPr>
              <a:t>CNN</a:t>
            </a:r>
            <a:r>
              <a:rPr lang="zh-TW" altLang="en-US" dirty="0" smtClean="0">
                <a:latin typeface="標楷體" panose="03000509000000000000" pitchFamily="65" charset="-120"/>
                <a:ea typeface="標楷體" panose="03000509000000000000" pitchFamily="65" charset="-120"/>
              </a:rPr>
              <a:t>介紹</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rmAutofit fontScale="92500" lnSpcReduction="10000"/>
          </a:bodyPr>
          <a:lstStyle/>
          <a:p>
            <a:r>
              <a:rPr lang="en-US" altLang="zh-TW" dirty="0">
                <a:latin typeface="標楷體" panose="03000509000000000000" pitchFamily="65" charset="-120"/>
                <a:ea typeface="標楷體" panose="03000509000000000000" pitchFamily="65" charset="-120"/>
              </a:rPr>
              <a:t>CNN </a:t>
            </a:r>
            <a:r>
              <a:rPr lang="en-US" altLang="zh-TW" dirty="0" smtClean="0">
                <a:latin typeface="標楷體" panose="03000509000000000000" pitchFamily="65" charset="-120"/>
                <a:ea typeface="標楷體" panose="03000509000000000000" pitchFamily="65" charset="-120"/>
              </a:rPr>
              <a:t>(</a:t>
            </a:r>
            <a:r>
              <a:rPr lang="en-US" altLang="zh-TW" dirty="0" smtClean="0"/>
              <a:t>Convolutional </a:t>
            </a:r>
            <a:r>
              <a:rPr lang="en-US" altLang="zh-TW" dirty="0"/>
              <a:t>Neural </a:t>
            </a:r>
            <a:r>
              <a:rPr lang="en-US" altLang="zh-TW" dirty="0" smtClean="0"/>
              <a:t>Network)</a:t>
            </a:r>
            <a:r>
              <a:rPr lang="zh-TW" altLang="en-US" dirty="0" smtClean="0">
                <a:latin typeface="標楷體" panose="03000509000000000000" pitchFamily="65" charset="-120"/>
                <a:ea typeface="標楷體" panose="03000509000000000000" pitchFamily="65" charset="-120"/>
              </a:rPr>
              <a:t>是</a:t>
            </a:r>
            <a:r>
              <a:rPr lang="zh-TW" altLang="en-US" dirty="0">
                <a:latin typeface="標楷體" panose="03000509000000000000" pitchFamily="65" charset="-120"/>
                <a:ea typeface="標楷體" panose="03000509000000000000" pitchFamily="65" charset="-120"/>
              </a:rPr>
              <a:t>模仿人類大腦的認知方式，譬如我們辨識一個圖像，會先注意到顏色鮮明的點、線、面，之後將它們構成一個個不同的形狀</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眼睛、鼻子、嘴巴</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，這種抽象化的過程就是</a:t>
            </a:r>
            <a:r>
              <a:rPr lang="en-US" altLang="zh-TW" dirty="0">
                <a:latin typeface="標楷體" panose="03000509000000000000" pitchFamily="65" charset="-120"/>
                <a:ea typeface="標楷體" panose="03000509000000000000" pitchFamily="65" charset="-120"/>
              </a:rPr>
              <a:t>CNN</a:t>
            </a:r>
            <a:r>
              <a:rPr lang="zh-TW" altLang="en-US" dirty="0">
                <a:latin typeface="標楷體" panose="03000509000000000000" pitchFamily="65" charset="-120"/>
                <a:ea typeface="標楷體" panose="03000509000000000000" pitchFamily="65" charset="-120"/>
              </a:rPr>
              <a:t>演算法建立模型的方式</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卷</a:t>
            </a:r>
            <a:r>
              <a:rPr lang="zh-TW" altLang="en-US" dirty="0">
                <a:latin typeface="標楷體" panose="03000509000000000000" pitchFamily="65" charset="-120"/>
                <a:ea typeface="標楷體" panose="03000509000000000000" pitchFamily="65" charset="-120"/>
              </a:rPr>
              <a:t>積層</a:t>
            </a:r>
            <a:r>
              <a:rPr lang="en-US" altLang="zh-TW" dirty="0">
                <a:latin typeface="標楷體" panose="03000509000000000000" pitchFamily="65" charset="-120"/>
                <a:ea typeface="標楷體" panose="03000509000000000000" pitchFamily="65" charset="-120"/>
              </a:rPr>
              <a:t>(Convolution Layer) </a:t>
            </a:r>
            <a:r>
              <a:rPr lang="zh-TW" altLang="en-US" dirty="0">
                <a:latin typeface="標楷體" panose="03000509000000000000" pitchFamily="65" charset="-120"/>
                <a:ea typeface="標楷體" panose="03000509000000000000" pitchFamily="65" charset="-120"/>
              </a:rPr>
              <a:t>就是由點的比對轉成局部的比對，透過一塊塊的特徵研判，逐步堆疊綜合比對結果，就可以得到比較好的辨識結果，過程如下圖。</a:t>
            </a:r>
          </a:p>
        </p:txBody>
      </p:sp>
    </p:spTree>
    <p:extLst>
      <p:ext uri="{BB962C8B-B14F-4D97-AF65-F5344CB8AC3E}">
        <p14:creationId xmlns:p14="http://schemas.microsoft.com/office/powerpoint/2010/main" val="3796468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標楷體" panose="03000509000000000000" pitchFamily="65" charset="-120"/>
                <a:ea typeface="標楷體" panose="03000509000000000000" pitchFamily="65" charset="-120"/>
              </a:rPr>
              <a:t>cnn</a:t>
            </a:r>
            <a:r>
              <a:rPr lang="zh-TW" altLang="en-US" dirty="0" smtClean="0">
                <a:latin typeface="標楷體" panose="03000509000000000000" pitchFamily="65" charset="-120"/>
                <a:ea typeface="標楷體" panose="03000509000000000000" pitchFamily="65" charset="-120"/>
              </a:rPr>
              <a:t>程</a:t>
            </a:r>
            <a:r>
              <a:rPr lang="zh-TW" altLang="en-US" dirty="0" smtClean="0">
                <a:latin typeface="標楷體" panose="03000509000000000000" pitchFamily="65" charset="-120"/>
                <a:ea typeface="標楷體" panose="03000509000000000000" pitchFamily="65" charset="-120"/>
              </a:rPr>
              <a:t>式說明</a:t>
            </a:r>
            <a:endParaRPr lang="zh-TW" altLang="en-US" dirty="0">
              <a:latin typeface="標楷體" panose="03000509000000000000" pitchFamily="65" charset="-120"/>
              <a:ea typeface="標楷體" panose="03000509000000000000" pitchFamily="65" charset="-120"/>
            </a:endParaRPr>
          </a:p>
        </p:txBody>
      </p:sp>
      <p:sp>
        <p:nvSpPr>
          <p:cNvPr id="4" name="內容版面配置區 3"/>
          <p:cNvSpPr>
            <a:spLocks noGrp="1"/>
          </p:cNvSpPr>
          <p:nvPr>
            <p:ph idx="1"/>
          </p:nvPr>
        </p:nvSpPr>
        <p:spPr>
          <a:xfrm>
            <a:off x="457200" y="1600201"/>
            <a:ext cx="8229600" cy="1900808"/>
          </a:xfrm>
        </p:spPr>
        <p:txBody>
          <a:bodyPr>
            <a:normAutofit fontScale="92500" lnSpcReduction="20000"/>
          </a:bodyPr>
          <a:lstStyle/>
          <a:p>
            <a:r>
              <a:rPr lang="zh-TW" altLang="en-US" dirty="0">
                <a:latin typeface="標楷體" panose="03000509000000000000" pitchFamily="65" charset="-120"/>
                <a:ea typeface="標楷體" panose="03000509000000000000" pitchFamily="65" charset="-120"/>
              </a:rPr>
              <a:t>手</a:t>
            </a:r>
            <a:r>
              <a:rPr lang="zh-TW" altLang="en-US" dirty="0" smtClean="0">
                <a:latin typeface="標楷體" panose="03000509000000000000" pitchFamily="65" charset="-120"/>
                <a:ea typeface="標楷體" panose="03000509000000000000" pitchFamily="65" charset="-120"/>
              </a:rPr>
              <a:t>寫辨識</a:t>
            </a:r>
            <a:r>
              <a:rPr lang="en-US" altLang="zh-TW" dirty="0" smtClean="0">
                <a:latin typeface="標楷體" panose="03000509000000000000" pitchFamily="65" charset="-120"/>
                <a:ea typeface="標楷體" panose="03000509000000000000" pitchFamily="65" charset="-120"/>
              </a:rPr>
              <a:t>2.ipynb</a:t>
            </a:r>
          </a:p>
          <a:p>
            <a:r>
              <a:rPr lang="zh-TW" altLang="en-US" dirty="0" smtClean="0">
                <a:latin typeface="標楷體" panose="03000509000000000000" pitchFamily="65" charset="-120"/>
                <a:ea typeface="標楷體" panose="03000509000000000000" pitchFamily="65" charset="-120"/>
              </a:rPr>
              <a:t>或</a:t>
            </a:r>
            <a:r>
              <a:rPr lang="en-US" altLang="zh-TW" dirty="0" smtClean="0">
                <a:latin typeface="標楷體" panose="03000509000000000000" pitchFamily="65" charset="-120"/>
                <a:ea typeface="標楷體" panose="03000509000000000000" pitchFamily="65" charset="-120"/>
              </a:rPr>
              <a:t>mmist</a:t>
            </a:r>
            <a:r>
              <a:rPr lang="zh-TW" altLang="en-US" dirty="0" smtClean="0">
                <a:latin typeface="標楷體" panose="03000509000000000000" pitchFamily="65" charset="-120"/>
                <a:ea typeface="標楷體" panose="03000509000000000000" pitchFamily="65" charset="-120"/>
              </a:rPr>
              <a:t>資料夾</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資</a:t>
            </a:r>
            <a:r>
              <a:rPr lang="zh-TW" altLang="en-US" dirty="0" smtClean="0">
                <a:latin typeface="標楷體" panose="03000509000000000000" pitchFamily="65" charset="-120"/>
                <a:ea typeface="標楷體" panose="03000509000000000000" pitchFamily="65" charset="-120"/>
              </a:rPr>
              <a:t>料集自動下載到</a:t>
            </a:r>
            <a:r>
              <a:rPr lang="en-US" altLang="zh-TW" dirty="0" smtClean="0">
                <a:latin typeface="標楷體" panose="03000509000000000000" pitchFamily="65" charset="-120"/>
                <a:ea typeface="標楷體" panose="03000509000000000000" pitchFamily="65" charset="-120"/>
              </a:rPr>
              <a:t>.kera/dataset</a:t>
            </a:r>
            <a:r>
              <a:rPr lang="zh-TW" altLang="en-US" dirty="0" smtClean="0">
                <a:latin typeface="標楷體" panose="03000509000000000000" pitchFamily="65" charset="-120"/>
                <a:ea typeface="標楷體" panose="03000509000000000000" pitchFamily="65" charset="-120"/>
              </a:rPr>
              <a:t>目錄</a:t>
            </a:r>
            <a:endParaRPr lang="en-US" altLang="zh-TW" dirty="0" smtClean="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樹莓</a:t>
            </a:r>
            <a:r>
              <a:rPr lang="zh-TW" altLang="en-US" dirty="0" smtClean="0">
                <a:latin typeface="標楷體" panose="03000509000000000000" pitchFamily="65" charset="-120"/>
                <a:ea typeface="標楷體" panose="03000509000000000000" pitchFamily="65" charset="-120"/>
              </a:rPr>
              <a:t>派則放在</a:t>
            </a:r>
            <a:r>
              <a:rPr lang="en-US" altLang="zh-TW" dirty="0" smtClean="0">
                <a:latin typeface="標楷體" panose="03000509000000000000" pitchFamily="65" charset="-120"/>
                <a:ea typeface="標楷體" panose="03000509000000000000" pitchFamily="65" charset="-120"/>
              </a:rPr>
              <a:t>/home/pi</a:t>
            </a:r>
            <a:r>
              <a:rPr lang="en-US" altLang="zh-TW" smtClean="0">
                <a:latin typeface="標楷體" panose="03000509000000000000" pitchFamily="65" charset="-120"/>
                <a:ea typeface="標楷體" panose="03000509000000000000" pitchFamily="65" charset="-120"/>
              </a:rPr>
              <a:t>/.kera/dataset</a:t>
            </a:r>
            <a:endParaRPr lang="zh-TW" altLang="en-US" dirty="0">
              <a:latin typeface="標楷體" panose="03000509000000000000" pitchFamily="65" charset="-120"/>
              <a:ea typeface="標楷體" panose="03000509000000000000" pitchFamily="65" charset="-12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221088"/>
            <a:ext cx="57626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6962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t>訓練模型</a:t>
            </a:r>
            <a:endParaRPr lang="zh-TW" altLang="en-US" dirty="0"/>
          </a:p>
        </p:txBody>
      </p:sp>
      <p:sp>
        <p:nvSpPr>
          <p:cNvPr id="5" name="矩形 4"/>
          <p:cNvSpPr/>
          <p:nvPr/>
        </p:nvSpPr>
        <p:spPr>
          <a:xfrm>
            <a:off x="395536" y="1340768"/>
            <a:ext cx="8136904" cy="2862322"/>
          </a:xfrm>
          <a:prstGeom prst="rect">
            <a:avLst/>
          </a:prstGeom>
        </p:spPr>
        <p:txBody>
          <a:bodyPr wrap="square">
            <a:spAutoFit/>
          </a:bodyPr>
          <a:lstStyle/>
          <a:p>
            <a:r>
              <a:rPr lang="zh-TW" altLang="en-US" dirty="0" smtClean="0"/>
              <a:t>將資料集分成訓練與測試</a:t>
            </a:r>
            <a:endParaRPr lang="en-US" altLang="zh-TW" dirty="0" smtClean="0"/>
          </a:p>
          <a:p>
            <a:r>
              <a:rPr lang="en-US" altLang="zh-TW" dirty="0" smtClean="0"/>
              <a:t>(</a:t>
            </a:r>
            <a:r>
              <a:rPr lang="en-US" altLang="zh-TW" dirty="0"/>
              <a:t>x_train, y_train), (x_test, y_test) = mnist.load_data</a:t>
            </a:r>
            <a:r>
              <a:rPr lang="en-US" altLang="zh-TW" dirty="0" smtClean="0"/>
              <a:t>()</a:t>
            </a:r>
          </a:p>
          <a:p>
            <a:r>
              <a:rPr lang="zh-TW" altLang="en-US" dirty="0"/>
              <a:t>正</a:t>
            </a:r>
            <a:r>
              <a:rPr lang="zh-TW" altLang="en-US" dirty="0" smtClean="0"/>
              <a:t>規化</a:t>
            </a:r>
            <a:endParaRPr lang="en-US" altLang="zh-TW" dirty="0"/>
          </a:p>
          <a:p>
            <a:r>
              <a:rPr lang="en-US" altLang="zh-TW" dirty="0"/>
              <a:t>x_train, x_test = x_train / 255.0, x_test / </a:t>
            </a:r>
            <a:r>
              <a:rPr lang="en-US" altLang="zh-TW" dirty="0" smtClean="0"/>
              <a:t>255.0</a:t>
            </a:r>
          </a:p>
          <a:p>
            <a:r>
              <a:rPr lang="en-US" altLang="zh-TW" dirty="0" smtClean="0"/>
              <a:t>model </a:t>
            </a:r>
            <a:r>
              <a:rPr lang="en-US" altLang="zh-TW" dirty="0"/>
              <a:t>= tf.keras.models.Sequential([</a:t>
            </a:r>
          </a:p>
          <a:p>
            <a:r>
              <a:rPr lang="en-US" altLang="zh-TW" dirty="0"/>
              <a:t>  tf.keras.layers.Flatten(input_shape=(28, 28)),</a:t>
            </a:r>
          </a:p>
          <a:p>
            <a:r>
              <a:rPr lang="en-US" altLang="zh-TW" dirty="0"/>
              <a:t>  tf.keras.layers.Dense(128, activation='relu'),</a:t>
            </a:r>
          </a:p>
          <a:p>
            <a:r>
              <a:rPr lang="en-US" altLang="zh-TW" dirty="0"/>
              <a:t>  tf.keras.layers.Dropout(0.2),</a:t>
            </a:r>
          </a:p>
          <a:p>
            <a:r>
              <a:rPr lang="en-US" altLang="zh-TW" dirty="0"/>
              <a:t>  tf.keras.layers.Dense(10, activation='softmax')</a:t>
            </a:r>
          </a:p>
          <a:p>
            <a:r>
              <a:rPr lang="en-US" altLang="zh-TW" dirty="0"/>
              <a:t>])</a:t>
            </a:r>
            <a:endParaRPr lang="zh-TW"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933056"/>
            <a:ext cx="6737514" cy="2816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014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Flatten(2D</a:t>
            </a:r>
            <a:r>
              <a:rPr lang="zh-TW" altLang="en-US" dirty="0"/>
              <a:t>變</a:t>
            </a:r>
            <a:r>
              <a:rPr lang="en-US" altLang="zh-TW" dirty="0"/>
              <a:t>1D)</a:t>
            </a:r>
            <a:endParaRPr lang="zh-TW"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420888"/>
            <a:ext cx="6572972" cy="3462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907704" y="1660158"/>
            <a:ext cx="4376519" cy="369332"/>
          </a:xfrm>
          <a:prstGeom prst="rect">
            <a:avLst/>
          </a:prstGeom>
        </p:spPr>
        <p:txBody>
          <a:bodyPr wrap="none">
            <a:spAutoFit/>
          </a:bodyPr>
          <a:lstStyle/>
          <a:p>
            <a:r>
              <a:rPr lang="en-US" altLang="zh-TW" dirty="0"/>
              <a:t>tf.keras.layers.Flatten(input_shape=(28, 28)),</a:t>
            </a:r>
            <a:endParaRPr lang="zh-TW" altLang="en-US" dirty="0"/>
          </a:p>
        </p:txBody>
      </p:sp>
      <p:sp>
        <p:nvSpPr>
          <p:cNvPr id="4" name="文字方塊 3"/>
          <p:cNvSpPr txBox="1"/>
          <p:nvPr/>
        </p:nvSpPr>
        <p:spPr>
          <a:xfrm>
            <a:off x="1763688" y="6381328"/>
            <a:ext cx="4896544" cy="369332"/>
          </a:xfrm>
          <a:prstGeom prst="rect">
            <a:avLst/>
          </a:prstGeom>
          <a:noFill/>
        </p:spPr>
        <p:txBody>
          <a:bodyPr wrap="square" rtlCol="0">
            <a:spAutoFit/>
          </a:bodyPr>
          <a:lstStyle/>
          <a:p>
            <a:r>
              <a:rPr lang="en-US" altLang="zh-TW" dirty="0" smtClean="0"/>
              <a:t>28X28=784</a:t>
            </a:r>
            <a:endParaRPr lang="zh-TW" altLang="en-US" dirty="0"/>
          </a:p>
        </p:txBody>
      </p:sp>
    </p:spTree>
    <p:extLst>
      <p:ext uri="{BB962C8B-B14F-4D97-AF65-F5344CB8AC3E}">
        <p14:creationId xmlns:p14="http://schemas.microsoft.com/office/powerpoint/2010/main" val="3354964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Flatten(2D</a:t>
            </a:r>
            <a:r>
              <a:rPr lang="zh-TW" altLang="en-US" dirty="0"/>
              <a:t>變</a:t>
            </a:r>
            <a:r>
              <a:rPr lang="en-US" altLang="zh-TW" dirty="0"/>
              <a:t>1D)</a:t>
            </a:r>
            <a:endParaRPr lang="zh-TW" altLang="en-US" dirty="0"/>
          </a:p>
        </p:txBody>
      </p:sp>
      <p:sp>
        <p:nvSpPr>
          <p:cNvPr id="3" name="矩形 2"/>
          <p:cNvSpPr/>
          <p:nvPr/>
        </p:nvSpPr>
        <p:spPr>
          <a:xfrm>
            <a:off x="827584" y="1667339"/>
            <a:ext cx="7848872" cy="3416320"/>
          </a:xfrm>
          <a:prstGeom prst="rect">
            <a:avLst/>
          </a:prstGeom>
        </p:spPr>
        <p:txBody>
          <a:bodyPr wrap="square">
            <a:spAutoFit/>
          </a:bodyPr>
          <a:lstStyle/>
          <a:p>
            <a:r>
              <a:rPr lang="en-US" altLang="zh-TW" dirty="0"/>
              <a:t>tf.keras.layers.Dense(128, activation='relu</a:t>
            </a:r>
            <a:r>
              <a:rPr lang="en-US" altLang="zh-TW" dirty="0" smtClean="0"/>
              <a:t>'),</a:t>
            </a:r>
          </a:p>
          <a:p>
            <a:r>
              <a:rPr lang="zh-TW" altLang="en-US" dirty="0"/>
              <a:t>全連</a:t>
            </a:r>
            <a:r>
              <a:rPr lang="zh-TW" altLang="en-US" dirty="0" smtClean="0"/>
              <a:t>接，輸出單元</a:t>
            </a:r>
            <a:r>
              <a:rPr lang="en-US" altLang="zh-TW" dirty="0" smtClean="0"/>
              <a:t>128</a:t>
            </a:r>
            <a:r>
              <a:rPr lang="zh-TW" altLang="en-US" dirty="0" smtClean="0"/>
              <a:t>個，輸出值</a:t>
            </a:r>
            <a:r>
              <a:rPr lang="en-US" altLang="zh-TW" dirty="0" smtClean="0"/>
              <a:t>0~1</a:t>
            </a:r>
          </a:p>
          <a:p>
            <a:r>
              <a:rPr lang="zh-TW" altLang="en-US" dirty="0" smtClean="0"/>
              <a:t>可調整參數</a:t>
            </a:r>
            <a:r>
              <a:rPr lang="en-US" altLang="zh-TW" dirty="0" smtClean="0"/>
              <a:t>=784X128+128=100480</a:t>
            </a:r>
          </a:p>
          <a:p>
            <a:endParaRPr lang="en-US" altLang="zh-TW" dirty="0"/>
          </a:p>
          <a:p>
            <a:r>
              <a:rPr lang="en-US" altLang="zh-TW" dirty="0"/>
              <a:t>tf.keras.layers.Dropout(0.2</a:t>
            </a:r>
            <a:r>
              <a:rPr lang="en-US" altLang="zh-TW" dirty="0" smtClean="0"/>
              <a:t>)</a:t>
            </a:r>
          </a:p>
          <a:p>
            <a:r>
              <a:rPr lang="zh-TW" altLang="en-US" dirty="0"/>
              <a:t>放棄</a:t>
            </a:r>
            <a:r>
              <a:rPr lang="zh-TW" altLang="en-US" dirty="0" smtClean="0"/>
              <a:t>率</a:t>
            </a:r>
            <a:r>
              <a:rPr lang="en-US" altLang="zh-TW" dirty="0" smtClean="0"/>
              <a:t>0.2</a:t>
            </a:r>
          </a:p>
          <a:p>
            <a:endParaRPr lang="en-US" altLang="zh-TW" dirty="0" smtClean="0"/>
          </a:p>
          <a:p>
            <a:r>
              <a:rPr lang="en-US" altLang="zh-TW" dirty="0" smtClean="0"/>
              <a:t>Dropout</a:t>
            </a:r>
            <a:r>
              <a:rPr lang="zh-TW" altLang="en-US" dirty="0"/>
              <a:t>說的簡單一點就是：我們在前向傳播的時候，讓某個神經元的激活值以一定的概率</a:t>
            </a:r>
            <a:r>
              <a:rPr lang="en-US" altLang="zh-TW" dirty="0"/>
              <a:t>p</a:t>
            </a:r>
            <a:r>
              <a:rPr lang="zh-TW" altLang="en-US" dirty="0"/>
              <a:t>停止工作，這樣可以使模型泛化性更強，因為它不會太依賴某些局部的特徵，如圖</a:t>
            </a:r>
            <a:r>
              <a:rPr lang="en-US" altLang="zh-TW" dirty="0"/>
              <a:t>1</a:t>
            </a:r>
            <a:r>
              <a:rPr lang="zh-TW" altLang="en-US" dirty="0"/>
              <a:t>所示</a:t>
            </a:r>
            <a:r>
              <a:rPr lang="zh-TW" altLang="en-US" dirty="0" smtClean="0"/>
              <a:t>。</a:t>
            </a:r>
            <a:endParaRPr lang="en-US" altLang="zh-TW" dirty="0" smtClean="0"/>
          </a:p>
          <a:p>
            <a:endParaRPr lang="en-US" altLang="zh-TW" dirty="0"/>
          </a:p>
          <a:p>
            <a:r>
              <a:rPr lang="en-US" altLang="zh-TW" dirty="0"/>
              <a:t>tf.keras.layers.Dense(10, activation='softmax')</a:t>
            </a:r>
          </a:p>
        </p:txBody>
      </p:sp>
    </p:spTree>
    <p:extLst>
      <p:ext uri="{BB962C8B-B14F-4D97-AF65-F5344CB8AC3E}">
        <p14:creationId xmlns:p14="http://schemas.microsoft.com/office/powerpoint/2010/main" val="468995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764704"/>
            <a:ext cx="8640960" cy="5693866"/>
          </a:xfrm>
          <a:prstGeom prst="rect">
            <a:avLst/>
          </a:prstGeom>
        </p:spPr>
        <p:txBody>
          <a:bodyPr wrap="square">
            <a:spAutoFit/>
          </a:bodyPr>
          <a:lstStyle/>
          <a:p>
            <a:r>
              <a:rPr lang="en-US" altLang="zh-TW" sz="2800" dirty="0"/>
              <a:t>tf.keras.layers.Dense(10, activation='softmax</a:t>
            </a:r>
            <a:r>
              <a:rPr lang="en-US" altLang="zh-TW" sz="2800" dirty="0" smtClean="0"/>
              <a:t>')</a:t>
            </a:r>
          </a:p>
          <a:p>
            <a:r>
              <a:rPr lang="zh-TW" altLang="en-US" sz="2800" dirty="0"/>
              <a:t>輸</a:t>
            </a:r>
            <a:r>
              <a:rPr lang="zh-TW" altLang="en-US" sz="2800" dirty="0" smtClean="0"/>
              <a:t>出</a:t>
            </a:r>
            <a:r>
              <a:rPr lang="en-US" altLang="zh-TW" sz="2800" dirty="0" smtClean="0"/>
              <a:t>10</a:t>
            </a:r>
            <a:r>
              <a:rPr lang="zh-TW" altLang="en-US" sz="2800" dirty="0" smtClean="0"/>
              <a:t>個</a:t>
            </a:r>
            <a:endParaRPr lang="en-US" altLang="zh-TW" sz="2800" dirty="0" smtClean="0"/>
          </a:p>
          <a:p>
            <a:r>
              <a:rPr lang="zh-TW" altLang="en-US" sz="2800" dirty="0" smtClean="0"/>
              <a:t>可調參數</a:t>
            </a:r>
            <a:r>
              <a:rPr lang="en-US" altLang="zh-TW" sz="2800" dirty="0" smtClean="0"/>
              <a:t>=128*10+10=1290</a:t>
            </a:r>
            <a:r>
              <a:rPr lang="zh-TW" altLang="en-US" sz="2800" dirty="0"/>
              <a:t>個</a:t>
            </a:r>
            <a:endParaRPr lang="en-US" altLang="zh-TW" sz="2800" dirty="0" smtClean="0"/>
          </a:p>
          <a:p>
            <a:endParaRPr lang="en-US" altLang="zh-TW" sz="2800" dirty="0"/>
          </a:p>
          <a:p>
            <a:r>
              <a:rPr lang="en-US" altLang="zh-TW" sz="2800" dirty="0" smtClean="0"/>
              <a:t>Softmax </a:t>
            </a:r>
            <a:r>
              <a:rPr lang="zh-TW" altLang="en-US" sz="2800" dirty="0"/>
              <a:t>迴歸模型可以產生每一個結果的發生機率，而所有的發生機率總和為 </a:t>
            </a:r>
            <a:r>
              <a:rPr lang="en-US" altLang="zh-TW" sz="2800" dirty="0"/>
              <a:t>1</a:t>
            </a:r>
            <a:r>
              <a:rPr lang="zh-TW" altLang="en-US" sz="2800" dirty="0"/>
              <a:t>，像這種數字辨識問題就很適合使用 </a:t>
            </a:r>
            <a:r>
              <a:rPr lang="en-US" altLang="zh-TW" sz="2800" dirty="0"/>
              <a:t>softmax </a:t>
            </a:r>
            <a:r>
              <a:rPr lang="zh-TW" altLang="en-US" sz="2800" dirty="0"/>
              <a:t>迴歸模型來處理，事實上在更複雜的分析模型中，也很常在最後的分析步驟上加上 </a:t>
            </a:r>
            <a:r>
              <a:rPr lang="en-US" altLang="zh-TW" sz="2800" dirty="0"/>
              <a:t>softmax </a:t>
            </a:r>
            <a:r>
              <a:rPr lang="zh-TW" altLang="en-US" sz="2800" dirty="0"/>
              <a:t>迴歸模型來輸出機率值</a:t>
            </a:r>
            <a:r>
              <a:rPr lang="zh-TW" altLang="en-US" sz="2800" dirty="0" smtClean="0"/>
              <a:t>。</a:t>
            </a:r>
            <a:endParaRPr lang="en-US" altLang="zh-TW" sz="2800" dirty="0" smtClean="0"/>
          </a:p>
          <a:p>
            <a:endParaRPr lang="en-US" altLang="zh-TW" sz="2800" dirty="0"/>
          </a:p>
          <a:p>
            <a:r>
              <a:rPr lang="en-US" altLang="zh-TW" sz="2800" dirty="0"/>
              <a:t>Softmax </a:t>
            </a:r>
            <a:r>
              <a:rPr lang="zh-TW" altLang="en-US" sz="2800" dirty="0"/>
              <a:t>迴歸分析有兩個步驟，第一步是針對某一個類別，加總所有的可能是此類別的表徵特性（</a:t>
            </a:r>
            <a:r>
              <a:rPr lang="en-US" altLang="zh-TW" sz="2800" dirty="0"/>
              <a:t>evidence</a:t>
            </a:r>
            <a:r>
              <a:rPr lang="zh-TW" altLang="en-US" sz="2800" dirty="0"/>
              <a:t>），第二步則是將這些表徵特性轉換為機率值。</a:t>
            </a:r>
          </a:p>
        </p:txBody>
      </p:sp>
    </p:spTree>
    <p:extLst>
      <p:ext uri="{BB962C8B-B14F-4D97-AF65-F5344CB8AC3E}">
        <p14:creationId xmlns:p14="http://schemas.microsoft.com/office/powerpoint/2010/main" val="902441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Cnn2</a:t>
            </a:r>
            <a:r>
              <a:rPr lang="zh-TW" altLang="en-US" dirty="0" smtClean="0"/>
              <a:t>真正的</a:t>
            </a:r>
            <a:r>
              <a:rPr lang="en-US" altLang="zh-TW" dirty="0" smtClean="0"/>
              <a:t>cnn</a:t>
            </a:r>
            <a:endParaRPr lang="zh-TW" altLang="en-US" dirty="0"/>
          </a:p>
        </p:txBody>
      </p:sp>
      <p:sp>
        <p:nvSpPr>
          <p:cNvPr id="3" name="矩形 2"/>
          <p:cNvSpPr/>
          <p:nvPr/>
        </p:nvSpPr>
        <p:spPr>
          <a:xfrm>
            <a:off x="467544" y="1844824"/>
            <a:ext cx="8280920" cy="3970318"/>
          </a:xfrm>
          <a:prstGeom prst="rect">
            <a:avLst/>
          </a:prstGeom>
        </p:spPr>
        <p:txBody>
          <a:bodyPr wrap="square">
            <a:spAutoFit/>
          </a:bodyPr>
          <a:lstStyle/>
          <a:p>
            <a:r>
              <a:rPr lang="en-US" altLang="zh-TW" dirty="0"/>
              <a:t>model = models.Sequential</a:t>
            </a:r>
            <a:r>
              <a:rPr lang="en-US" altLang="zh-TW" dirty="0" smtClean="0"/>
              <a:t>()</a:t>
            </a:r>
          </a:p>
          <a:p>
            <a:r>
              <a:rPr lang="zh-TW" altLang="en-US" dirty="0" smtClean="0"/>
              <a:t>先做</a:t>
            </a:r>
            <a:r>
              <a:rPr lang="zh-TW" altLang="en-US" dirty="0"/>
              <a:t>一次</a:t>
            </a:r>
            <a:r>
              <a:rPr lang="en-US" altLang="zh-TW" dirty="0" smtClean="0"/>
              <a:t>3X3</a:t>
            </a:r>
            <a:r>
              <a:rPr lang="zh-TW" altLang="en-US" dirty="0" smtClean="0"/>
              <a:t>捲積運算</a:t>
            </a:r>
            <a:endParaRPr lang="en-US" altLang="zh-TW" dirty="0"/>
          </a:p>
          <a:p>
            <a:r>
              <a:rPr lang="en-US" altLang="zh-TW" dirty="0"/>
              <a:t>model.add(layers.Conv2D(32, (3, 3), activation='relu', input_shape=(28, 28, 1)))</a:t>
            </a:r>
          </a:p>
          <a:p>
            <a:r>
              <a:rPr lang="en-US" altLang="zh-TW" dirty="0"/>
              <a:t>model.add(layers.MaxPooling2D((2, 2)))</a:t>
            </a:r>
          </a:p>
          <a:p>
            <a:r>
              <a:rPr lang="zh-TW" altLang="en-US" dirty="0"/>
              <a:t>再</a:t>
            </a:r>
            <a:r>
              <a:rPr lang="zh-TW" altLang="en-US" dirty="0" smtClean="0"/>
              <a:t>做一次</a:t>
            </a:r>
            <a:r>
              <a:rPr lang="en-US" altLang="zh-TW" dirty="0" smtClean="0"/>
              <a:t>3X3</a:t>
            </a:r>
          </a:p>
          <a:p>
            <a:r>
              <a:rPr lang="en-US" altLang="zh-TW" dirty="0" smtClean="0"/>
              <a:t>model.add(layers.Conv2D(64</a:t>
            </a:r>
            <a:r>
              <a:rPr lang="en-US" altLang="zh-TW" dirty="0"/>
              <a:t>, (3, 3), activation='relu'))</a:t>
            </a:r>
          </a:p>
          <a:p>
            <a:r>
              <a:rPr lang="en-US" altLang="zh-TW" dirty="0"/>
              <a:t>model.add(layers.MaxPooling2D((2, 2</a:t>
            </a:r>
            <a:r>
              <a:rPr lang="en-US" altLang="zh-TW" dirty="0" smtClean="0"/>
              <a:t>)))</a:t>
            </a:r>
          </a:p>
          <a:p>
            <a:r>
              <a:rPr lang="zh-TW" altLang="en-US" dirty="0"/>
              <a:t>再做一次</a:t>
            </a:r>
            <a:r>
              <a:rPr lang="en-US" altLang="zh-TW" dirty="0"/>
              <a:t>3X3</a:t>
            </a:r>
          </a:p>
          <a:p>
            <a:r>
              <a:rPr lang="en-US" altLang="zh-TW" dirty="0" smtClean="0"/>
              <a:t>model.add(layers.Conv2D(64</a:t>
            </a:r>
            <a:r>
              <a:rPr lang="en-US" altLang="zh-TW" dirty="0"/>
              <a:t>, (3, 3), activation='relu'))</a:t>
            </a:r>
          </a:p>
          <a:p>
            <a:r>
              <a:rPr lang="en-US" altLang="zh-TW" dirty="0"/>
              <a:t>model.add(layers.MaxPooling2D((2, 2)))</a:t>
            </a:r>
          </a:p>
          <a:p>
            <a:r>
              <a:rPr lang="en-US" altLang="zh-TW" dirty="0"/>
              <a:t>model.add(layers.Flatten())</a:t>
            </a:r>
          </a:p>
          <a:p>
            <a:r>
              <a:rPr lang="en-US" altLang="zh-TW" dirty="0"/>
              <a:t>model.add(layers.Dense(64, activation='relu'))</a:t>
            </a:r>
          </a:p>
          <a:p>
            <a:r>
              <a:rPr lang="en-US" altLang="zh-TW" dirty="0"/>
              <a:t>model.add(layers.Dense(500, activation='relu'))</a:t>
            </a:r>
          </a:p>
          <a:p>
            <a:r>
              <a:rPr lang="en-US" altLang="zh-TW" dirty="0"/>
              <a:t>model.add(layers.Dense(10, activation='softmax')</a:t>
            </a:r>
            <a:endParaRPr lang="zh-TW" altLang="en-US" dirty="0"/>
          </a:p>
        </p:txBody>
      </p:sp>
    </p:spTree>
    <p:extLst>
      <p:ext uri="{BB962C8B-B14F-4D97-AF65-F5344CB8AC3E}">
        <p14:creationId xmlns:p14="http://schemas.microsoft.com/office/powerpoint/2010/main" val="6448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00038"/>
            <a:ext cx="8858250" cy="625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5807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latin typeface="標楷體" panose="03000509000000000000" pitchFamily="65" charset="-120"/>
                <a:ea typeface="標楷體" panose="03000509000000000000" pitchFamily="65" charset="-120"/>
              </a:rPr>
              <a:t>CNN</a:t>
            </a:r>
            <a:r>
              <a:rPr lang="zh-TW" altLang="en-US" dirty="0">
                <a:latin typeface="標楷體" panose="03000509000000000000" pitchFamily="65" charset="-120"/>
                <a:ea typeface="標楷體" panose="03000509000000000000" pitchFamily="65" charset="-120"/>
              </a:rPr>
              <a:t>介紹</a:t>
            </a:r>
            <a:endParaRPr lang="zh-TW" altLang="en-US" dirty="0"/>
          </a:p>
        </p:txBody>
      </p:sp>
      <p:pic>
        <p:nvPicPr>
          <p:cNvPr id="1028" name="Picture 4"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16832"/>
            <a:ext cx="8458029" cy="382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63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latin typeface="標楷體" panose="03000509000000000000" pitchFamily="65" charset="-120"/>
                <a:ea typeface="標楷體" panose="03000509000000000000" pitchFamily="65" charset="-120"/>
              </a:rPr>
              <a:t>1. Convolution Layer</a:t>
            </a:r>
            <a:r>
              <a:rPr lang="zh-TW" altLang="en-US" dirty="0">
                <a:latin typeface="標楷體" panose="03000509000000000000" pitchFamily="65" charset="-120"/>
                <a:ea typeface="標楷體" panose="03000509000000000000" pitchFamily="65" charset="-120"/>
              </a:rPr>
              <a:t>卷積層</a:t>
            </a:r>
          </a:p>
        </p:txBody>
      </p:sp>
      <p:sp>
        <p:nvSpPr>
          <p:cNvPr id="3" name="內容版面配置區 2"/>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卷積運算就是將原始圖片的與特定的</a:t>
            </a:r>
            <a:r>
              <a:rPr lang="en-US" altLang="zh-TW" dirty="0">
                <a:latin typeface="標楷體" panose="03000509000000000000" pitchFamily="65" charset="-120"/>
                <a:ea typeface="標楷體" panose="03000509000000000000" pitchFamily="65" charset="-120"/>
              </a:rPr>
              <a:t>Feature Detector(filter)</a:t>
            </a:r>
            <a:r>
              <a:rPr lang="zh-TW" altLang="en-US" dirty="0">
                <a:latin typeface="標楷體" panose="03000509000000000000" pitchFamily="65" charset="-120"/>
                <a:ea typeface="標楷體" panose="03000509000000000000" pitchFamily="65" charset="-120"/>
              </a:rPr>
              <a:t>做卷積運算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符號⊗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，卷積運算就是將下圖兩個</a:t>
            </a:r>
            <a:r>
              <a:rPr lang="en-US" altLang="zh-TW" dirty="0">
                <a:latin typeface="標楷體" panose="03000509000000000000" pitchFamily="65" charset="-120"/>
                <a:ea typeface="標楷體" panose="03000509000000000000" pitchFamily="65" charset="-120"/>
              </a:rPr>
              <a:t>3x3</a:t>
            </a:r>
            <a:r>
              <a:rPr lang="zh-TW" altLang="en-US" dirty="0">
                <a:latin typeface="標楷體" panose="03000509000000000000" pitchFamily="65" charset="-120"/>
                <a:ea typeface="標楷體" panose="03000509000000000000" pitchFamily="65" charset="-120"/>
              </a:rPr>
              <a:t>的矩陣作相乘後再相加，以下圖為例 </a:t>
            </a:r>
            <a:r>
              <a:rPr lang="en-US" altLang="zh-TW" dirty="0">
                <a:latin typeface="標楷體" panose="03000509000000000000" pitchFamily="65" charset="-120"/>
                <a:ea typeface="標楷體" panose="03000509000000000000" pitchFamily="65" charset="-120"/>
              </a:rPr>
              <a:t>0*0 + 0*0 + 0*1+ 0*1 + 1 *0 + 0*0 + 0*0 + 0*1 + 0*1 =0</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84798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smtClean="0">
                <a:latin typeface="標楷體" panose="03000509000000000000" pitchFamily="65" charset="-120"/>
                <a:ea typeface="標楷體" panose="03000509000000000000" pitchFamily="65" charset="-120"/>
              </a:rPr>
              <a:t>卷積運算</a:t>
            </a:r>
            <a:endParaRPr lang="zh-TW" altLang="en-US" dirty="0">
              <a:latin typeface="標楷體" panose="03000509000000000000" pitchFamily="65" charset="-120"/>
              <a:ea typeface="標楷體" panose="03000509000000000000" pitchFamily="65" charset="-120"/>
            </a:endParaRPr>
          </a:p>
        </p:txBody>
      </p:sp>
      <p:pic>
        <p:nvPicPr>
          <p:cNvPr id="2050"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524" y="1322144"/>
            <a:ext cx="6408712" cy="2790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532" y="4056719"/>
            <a:ext cx="6264696" cy="2788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37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smtClean="0"/>
              <a:t>Feature Detector(Filter)</a:t>
            </a:r>
            <a:endParaRPr lang="zh-TW" altLang="en-US" dirty="0"/>
          </a:p>
        </p:txBody>
      </p:sp>
      <p:sp>
        <p:nvSpPr>
          <p:cNvPr id="4" name="內容版面配置區 3"/>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中間的</a:t>
            </a:r>
            <a:r>
              <a:rPr lang="en-US" altLang="zh-TW" dirty="0">
                <a:latin typeface="標楷體" panose="03000509000000000000" pitchFamily="65" charset="-120"/>
                <a:ea typeface="標楷體" panose="03000509000000000000" pitchFamily="65" charset="-120"/>
              </a:rPr>
              <a:t>Feature Detector(Filter)</a:t>
            </a:r>
            <a:r>
              <a:rPr lang="zh-TW" altLang="en-US" dirty="0">
                <a:latin typeface="標楷體" panose="03000509000000000000" pitchFamily="65" charset="-120"/>
                <a:ea typeface="標楷體" panose="03000509000000000000" pitchFamily="65" charset="-120"/>
              </a:rPr>
              <a:t>會隨機產生好幾種</a:t>
            </a:r>
            <a:r>
              <a:rPr lang="en-US" altLang="zh-TW" dirty="0">
                <a:latin typeface="標楷體" panose="03000509000000000000" pitchFamily="65" charset="-120"/>
                <a:ea typeface="標楷體" panose="03000509000000000000" pitchFamily="65" charset="-120"/>
              </a:rPr>
              <a:t>(ex:16</a:t>
            </a:r>
            <a:r>
              <a:rPr lang="zh-TW" altLang="en-US" dirty="0">
                <a:latin typeface="標楷體" panose="03000509000000000000" pitchFamily="65" charset="-120"/>
                <a:ea typeface="標楷體" panose="03000509000000000000" pitchFamily="65" charset="-120"/>
              </a:rPr>
              <a:t>種</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Feature Detector</a:t>
            </a:r>
            <a:r>
              <a:rPr lang="zh-TW" altLang="en-US" dirty="0">
                <a:latin typeface="標楷體" panose="03000509000000000000" pitchFamily="65" charset="-120"/>
                <a:ea typeface="標楷體" panose="03000509000000000000" pitchFamily="65" charset="-120"/>
              </a:rPr>
              <a:t>的目的就是幫助我們萃取出圖片當中的一些特徵</a:t>
            </a:r>
            <a:r>
              <a:rPr lang="en-US" altLang="zh-TW" dirty="0">
                <a:latin typeface="標楷體" panose="03000509000000000000" pitchFamily="65" charset="-120"/>
                <a:ea typeface="標楷體" panose="03000509000000000000" pitchFamily="65" charset="-120"/>
              </a:rPr>
              <a:t>(ex:</a:t>
            </a:r>
            <a:r>
              <a:rPr lang="zh-TW" altLang="en-US" dirty="0">
                <a:latin typeface="標楷體" panose="03000509000000000000" pitchFamily="65" charset="-120"/>
                <a:ea typeface="標楷體" panose="03000509000000000000" pitchFamily="65" charset="-120"/>
              </a:rPr>
              <a:t>形狀</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，就像人的大腦在判斷這個圖片是什麼東西也是根據形狀來推測</a:t>
            </a:r>
          </a:p>
        </p:txBody>
      </p:sp>
    </p:spTree>
    <p:extLst>
      <p:ext uri="{BB962C8B-B14F-4D97-AF65-F5344CB8AC3E}">
        <p14:creationId xmlns:p14="http://schemas.microsoft.com/office/powerpoint/2010/main" val="140486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53951"/>
            <a:ext cx="8677275" cy="3952876"/>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Feature Detector(Filter)</a:t>
            </a:r>
            <a:endParaRPr lang="zh-TW" altLang="en-US" dirty="0"/>
          </a:p>
        </p:txBody>
      </p:sp>
    </p:spTree>
    <p:extLst>
      <p:ext uri="{BB962C8B-B14F-4D97-AF65-F5344CB8AC3E}">
        <p14:creationId xmlns:p14="http://schemas.microsoft.com/office/powerpoint/2010/main" val="229165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988840"/>
            <a:ext cx="8208912" cy="288787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normAutofit fontScale="90000"/>
          </a:bodyPr>
          <a:lstStyle/>
          <a:p>
            <a:r>
              <a:rPr lang="zh-TW" altLang="en-US" dirty="0">
                <a:latin typeface="標楷體" panose="03000509000000000000" pitchFamily="65" charset="-120"/>
                <a:ea typeface="標楷體" panose="03000509000000000000" pitchFamily="65" charset="-120"/>
              </a:rPr>
              <a:t>利用</a:t>
            </a:r>
            <a:r>
              <a:rPr lang="en-US" altLang="zh-TW" dirty="0">
                <a:latin typeface="標楷體" panose="03000509000000000000" pitchFamily="65" charset="-120"/>
                <a:ea typeface="標楷體" panose="03000509000000000000" pitchFamily="65" charset="-120"/>
              </a:rPr>
              <a:t>Feature Detector</a:t>
            </a:r>
            <a:r>
              <a:rPr lang="zh-TW" altLang="en-US" dirty="0">
                <a:latin typeface="標楷體" panose="03000509000000000000" pitchFamily="65" charset="-120"/>
                <a:ea typeface="標楷體" panose="03000509000000000000" pitchFamily="65" charset="-120"/>
              </a:rPr>
              <a:t>萃取出物體的邊界</a:t>
            </a:r>
          </a:p>
        </p:txBody>
      </p:sp>
      <p:sp>
        <p:nvSpPr>
          <p:cNvPr id="3" name="文字方塊 2"/>
          <p:cNvSpPr txBox="1"/>
          <p:nvPr/>
        </p:nvSpPr>
        <p:spPr>
          <a:xfrm>
            <a:off x="2411760" y="5445224"/>
            <a:ext cx="4680520" cy="769441"/>
          </a:xfrm>
          <a:prstGeom prst="rect">
            <a:avLst/>
          </a:prstGeom>
          <a:noFill/>
        </p:spPr>
        <p:txBody>
          <a:bodyPr wrap="square" rtlCol="0">
            <a:spAutoFit/>
          </a:bodyPr>
          <a:lstStyle/>
          <a:p>
            <a:r>
              <a:rPr lang="en-US" altLang="zh-TW" sz="4400" dirty="0" smtClean="0">
                <a:latin typeface="標楷體" panose="03000509000000000000" pitchFamily="65" charset="-120"/>
                <a:ea typeface="標楷體" panose="03000509000000000000" pitchFamily="65" charset="-120"/>
              </a:rPr>
              <a:t>Sobel</a:t>
            </a:r>
            <a:r>
              <a:rPr lang="zh-TW" altLang="en-US" sz="4400" dirty="0" smtClean="0">
                <a:latin typeface="標楷體" panose="03000509000000000000" pitchFamily="65" charset="-120"/>
                <a:ea typeface="標楷體" panose="03000509000000000000" pitchFamily="65" charset="-120"/>
              </a:rPr>
              <a:t>運算子</a:t>
            </a:r>
            <a:endParaRPr lang="zh-TW" altLang="en-US" sz="4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369959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smtClean="0">
                <a:latin typeface="標楷體" panose="03000509000000000000" pitchFamily="65" charset="-120"/>
                <a:ea typeface="標楷體" panose="03000509000000000000" pitchFamily="65" charset="-120"/>
              </a:rPr>
              <a:t>Relu</a:t>
            </a:r>
            <a:r>
              <a:rPr lang="zh-TW" altLang="en-US" dirty="0">
                <a:latin typeface="標楷體" panose="03000509000000000000" pitchFamily="65" charset="-120"/>
                <a:ea typeface="標楷體" panose="03000509000000000000" pitchFamily="65" charset="-120"/>
              </a:rPr>
              <a:t>函</a:t>
            </a:r>
            <a:r>
              <a:rPr lang="zh-TW" altLang="en-US" dirty="0" smtClean="0">
                <a:latin typeface="標楷體" panose="03000509000000000000" pitchFamily="65" charset="-120"/>
                <a:ea typeface="標楷體" panose="03000509000000000000" pitchFamily="65" charset="-120"/>
              </a:rPr>
              <a:t>數</a:t>
            </a:r>
            <a:endParaRPr lang="zh-TW" altLang="en-US"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457200" y="1600201"/>
            <a:ext cx="8229600" cy="1036712"/>
          </a:xfrm>
        </p:spPr>
        <p:txBody>
          <a:bodyPr>
            <a:normAutofit lnSpcReduction="10000"/>
          </a:bodyPr>
          <a:lstStyle/>
          <a:p>
            <a:r>
              <a:rPr lang="zh-TW" altLang="en-US" dirty="0">
                <a:latin typeface="標楷體" panose="03000509000000000000" pitchFamily="65" charset="-120"/>
                <a:ea typeface="標楷體" panose="03000509000000000000" pitchFamily="65" charset="-120"/>
              </a:rPr>
              <a:t>使用</a:t>
            </a:r>
            <a:r>
              <a:rPr lang="en-US" altLang="zh-TW" dirty="0">
                <a:latin typeface="標楷體" panose="03000509000000000000" pitchFamily="65" charset="-120"/>
                <a:ea typeface="標楷體" panose="03000509000000000000" pitchFamily="65" charset="-120"/>
              </a:rPr>
              <a:t>Relu</a:t>
            </a:r>
            <a:r>
              <a:rPr lang="zh-TW" altLang="en-US" dirty="0">
                <a:latin typeface="標楷體" panose="03000509000000000000" pitchFamily="65" charset="-120"/>
                <a:ea typeface="標楷體" panose="03000509000000000000" pitchFamily="65" charset="-120"/>
              </a:rPr>
              <a:t>函數去掉負值，更能淬煉出物體的形狀</a:t>
            </a:r>
          </a:p>
        </p:txBody>
      </p:sp>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96952"/>
            <a:ext cx="7920880" cy="2599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294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1143</Words>
  <Application>Microsoft Office PowerPoint</Application>
  <PresentationFormat>如螢幕大小 (4:3)</PresentationFormat>
  <Paragraphs>80</Paragraphs>
  <Slides>26</Slides>
  <Notes>0</Notes>
  <HiddenSlides>0</HiddenSlides>
  <MMClips>0</MMClips>
  <ScaleCrop>false</ScaleCrop>
  <HeadingPairs>
    <vt:vector size="4" baseType="variant">
      <vt:variant>
        <vt:lpstr>佈景主題</vt:lpstr>
      </vt:variant>
      <vt:variant>
        <vt:i4>1</vt:i4>
      </vt:variant>
      <vt:variant>
        <vt:lpstr>投影片標題</vt:lpstr>
      </vt:variant>
      <vt:variant>
        <vt:i4>26</vt:i4>
      </vt:variant>
    </vt:vector>
  </HeadingPairs>
  <TitlesOfParts>
    <vt:vector size="27" baseType="lpstr">
      <vt:lpstr>Office 佈景主題</vt:lpstr>
      <vt:lpstr>卷積神經網路</vt:lpstr>
      <vt:lpstr>CNN介紹</vt:lpstr>
      <vt:lpstr>CNN介紹</vt:lpstr>
      <vt:lpstr>1. Convolution Layer卷積層</vt:lpstr>
      <vt:lpstr>卷積運算</vt:lpstr>
      <vt:lpstr>Feature Detector(Filter)</vt:lpstr>
      <vt:lpstr>Feature Detector(Filter)</vt:lpstr>
      <vt:lpstr>利用Feature Detector萃取出物體的邊界</vt:lpstr>
      <vt:lpstr>Relu函數</vt:lpstr>
      <vt:lpstr>未做Relu函數</vt:lpstr>
      <vt:lpstr>做了Relu函數</vt:lpstr>
      <vt:lpstr>其他函數</vt:lpstr>
      <vt:lpstr>2. Pooling Layer 池化層</vt:lpstr>
      <vt:lpstr>Pooling Layer</vt:lpstr>
      <vt:lpstr>3. Fully Connected Layer 全連接層</vt:lpstr>
      <vt:lpstr>轉成NN的輸入資料</vt:lpstr>
      <vt:lpstr>全連接NN</vt:lpstr>
      <vt:lpstr>實作</vt:lpstr>
      <vt:lpstr>樣本</vt:lpstr>
      <vt:lpstr>cnn程式說明</vt:lpstr>
      <vt:lpstr>訓練模型</vt:lpstr>
      <vt:lpstr>Flatten(2D變1D)</vt:lpstr>
      <vt:lpstr>Flatten(2D變1D)</vt:lpstr>
      <vt:lpstr>PowerPoint 簡報</vt:lpstr>
      <vt:lpstr>Cnn2真正的cnn</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卷積神經網路</dc:title>
  <dc:creator>user</dc:creator>
  <cp:lastModifiedBy>user</cp:lastModifiedBy>
  <cp:revision>32</cp:revision>
  <dcterms:created xsi:type="dcterms:W3CDTF">2021-01-24T22:18:37Z</dcterms:created>
  <dcterms:modified xsi:type="dcterms:W3CDTF">2021-01-28T01:50:14Z</dcterms:modified>
</cp:coreProperties>
</file>